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4"/>
  </p:sldMasterIdLst>
  <p:notesMasterIdLst>
    <p:notesMasterId r:id="rId47"/>
  </p:notesMasterIdLst>
  <p:sldIdLst>
    <p:sldId id="256" r:id="rId5"/>
    <p:sldId id="257" r:id="rId6"/>
    <p:sldId id="258" r:id="rId7"/>
    <p:sldId id="259" r:id="rId8"/>
    <p:sldId id="260" r:id="rId9"/>
    <p:sldId id="349" r:id="rId10"/>
    <p:sldId id="350" r:id="rId11"/>
    <p:sldId id="353" r:id="rId12"/>
    <p:sldId id="354" r:id="rId13"/>
    <p:sldId id="355" r:id="rId14"/>
    <p:sldId id="356" r:id="rId15"/>
    <p:sldId id="357" r:id="rId16"/>
    <p:sldId id="358" r:id="rId17"/>
    <p:sldId id="359" r:id="rId18"/>
    <p:sldId id="360" r:id="rId19"/>
    <p:sldId id="388" r:id="rId20"/>
    <p:sldId id="389" r:id="rId21"/>
    <p:sldId id="361" r:id="rId22"/>
    <p:sldId id="362" r:id="rId23"/>
    <p:sldId id="363" r:id="rId24"/>
    <p:sldId id="364" r:id="rId25"/>
    <p:sldId id="365" r:id="rId26"/>
    <p:sldId id="366" r:id="rId27"/>
    <p:sldId id="367" r:id="rId28"/>
    <p:sldId id="368" r:id="rId29"/>
    <p:sldId id="369" r:id="rId30"/>
    <p:sldId id="370" r:id="rId31"/>
    <p:sldId id="371" r:id="rId32"/>
    <p:sldId id="372" r:id="rId33"/>
    <p:sldId id="373" r:id="rId34"/>
    <p:sldId id="374" r:id="rId35"/>
    <p:sldId id="375" r:id="rId36"/>
    <p:sldId id="376" r:id="rId37"/>
    <p:sldId id="377" r:id="rId38"/>
    <p:sldId id="378" r:id="rId39"/>
    <p:sldId id="379" r:id="rId40"/>
    <p:sldId id="380" r:id="rId41"/>
    <p:sldId id="381" r:id="rId42"/>
    <p:sldId id="382" r:id="rId43"/>
    <p:sldId id="385" r:id="rId44"/>
    <p:sldId id="386" r:id="rId45"/>
    <p:sldId id="38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1" autoAdjust="0"/>
    <p:restoredTop sz="94660"/>
  </p:normalViewPr>
  <p:slideViewPr>
    <p:cSldViewPr snapToGrid="0">
      <p:cViewPr varScale="1">
        <p:scale>
          <a:sx n="128" d="100"/>
          <a:sy n="128" d="100"/>
        </p:scale>
        <p:origin x="39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0A0D5-8F98-4CC1-A28E-021F0B6B475C}" type="datetimeFigureOut">
              <a:rPr lang="en-US" smtClean="0"/>
              <a:t>8/13/25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3C52C-5E29-41AF-BAA3-8217E886DA08}" type="slidenum">
              <a:rPr lang="en-US" smtClean="0"/>
              <a:t>‹#›</a:t>
            </a:fld>
            <a:endParaRPr lang="en-US" dirty="0"/>
          </a:p>
        </p:txBody>
      </p:sp>
    </p:spTree>
    <p:extLst>
      <p:ext uri="{BB962C8B-B14F-4D97-AF65-F5344CB8AC3E}">
        <p14:creationId xmlns:p14="http://schemas.microsoft.com/office/powerpoint/2010/main" val="1961961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3A750590-9F9A-443B-9295-A3931D8194B1}" type="datetime1">
              <a:rPr lang="en-US" smtClean="0"/>
              <a:t>8/13/25</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7018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35805F-452B-497C-9BD6-2CDB6902F369}" type="datetime1">
              <a:rPr lang="en-US" smtClean="0"/>
              <a:t>8/13/25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71605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FD3F7C6B-C82D-4D42-9929-D6E7E11D9A64}" type="datetime1">
              <a:rPr lang="en-US" smtClean="0"/>
              <a:t>8/13/25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37337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10CF4779-62E8-4B21-A5D7-0AFB9DBD4358}" type="datetime1">
              <a:rPr lang="en-US" smtClean="0"/>
              <a:t>8/13/25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41396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F9D3375-5CD0-4576-BF96-ADFF24726FF8}" type="datetime1">
              <a:rPr lang="en-US" smtClean="0"/>
              <a:t>8/13/25</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29092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FACD1F8-971E-4F8C-8737-750C12E93E08}" type="datetime1">
              <a:rPr lang="en-US" smtClean="0"/>
              <a:t>8/13/25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16290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C7D1621-FA30-4D98-85E5-1409E6BEECDC}" type="datetime1">
              <a:rPr lang="en-US" smtClean="0"/>
              <a:t>8/13/25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61805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96F347-1B2F-4097-AEB5-4A26FB45D67A}" type="datetime1">
              <a:rPr lang="en-US" smtClean="0"/>
              <a:t>8/13/25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16725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8CC1DEE0-34E5-4E0F-BEC1-4B8835F82CD1}" type="datetime1">
              <a:rPr lang="en-US" smtClean="0"/>
              <a:t>8/13/25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0554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75B4BE-627A-4EC1-99E1-6F1AA97AB802}" type="datetime1">
              <a:rPr lang="en-US" smtClean="0"/>
              <a:t>8/13/25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2212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78BFACF8-E63D-4673-A128-83547867BB7A}" type="datetime1">
              <a:rPr lang="en-US" smtClean="0"/>
              <a:t>8/13/25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83390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BED6AC-4FBA-40BD-BE75-20DB64DA4BAD}" type="datetime1">
              <a:rPr lang="en-US" smtClean="0"/>
              <a:t>8/13/25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86725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933C87-D201-458A-93C0-8EDD9AC92D93}" type="datetime1">
              <a:rPr lang="en-US" smtClean="0"/>
              <a:t>8/13/25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62819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CE6829-5A25-485A-91B1-5D6D58BB9F23}" type="datetime1">
              <a:rPr lang="en-US" smtClean="0"/>
              <a:t>8/13/25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13681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12F5CD-23D0-4DD1-85B1-71F1825FB3EC}" type="datetime1">
              <a:rPr lang="en-US" smtClean="0"/>
              <a:t>8/13/25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1296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BA5035-C284-496A-B076-BA73A8FA5D8B}" type="datetime1">
              <a:rPr lang="en-US" smtClean="0"/>
              <a:t>8/13/25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41435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40EB420-1875-490A-8C4B-7AAB939FBE08}" type="datetime1">
              <a:rPr lang="en-US" smtClean="0"/>
              <a:t>8/13/25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43960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9359126-4846-4E88-BDD9-5585CC877E47}" type="datetime1">
              <a:rPr lang="en-US" smtClean="0"/>
              <a:t>8/13/25</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8226531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CD8D-E704-46A1-BC3E-9A644A9FFD4E}"/>
              </a:ext>
            </a:extLst>
          </p:cNvPr>
          <p:cNvSpPr>
            <a:spLocks noGrp="1"/>
          </p:cNvSpPr>
          <p:nvPr>
            <p:ph type="ctrTitle"/>
          </p:nvPr>
        </p:nvSpPr>
        <p:spPr>
          <a:xfrm>
            <a:off x="792483" y="1646391"/>
            <a:ext cx="6098705" cy="3718823"/>
          </a:xfrm>
        </p:spPr>
        <p:txBody>
          <a:bodyPr anchor="ctr">
            <a:normAutofit/>
          </a:bodyPr>
          <a:lstStyle/>
          <a:p>
            <a:pPr algn="ctr"/>
            <a:r>
              <a:rPr lang="en-US" sz="5400" dirty="0">
                <a:latin typeface="Arial" panose="020B0604020202020204" pitchFamily="34" charset="0"/>
                <a:cs typeface="Arial" panose="020B0604020202020204" pitchFamily="34" charset="0"/>
              </a:rPr>
              <a:t>Eligibility Rule </a:t>
            </a:r>
            <a:br>
              <a:rPr lang="en-US" sz="5400" dirty="0">
                <a:latin typeface="Arial" panose="020B0604020202020204" pitchFamily="34" charset="0"/>
                <a:cs typeface="Arial" panose="020B0604020202020204" pitchFamily="34" charset="0"/>
              </a:rPr>
            </a:br>
            <a:br>
              <a:rPr lang="en-US" sz="5400" dirty="0">
                <a:latin typeface="Arial" panose="020B0604020202020204" pitchFamily="34" charset="0"/>
                <a:cs typeface="Arial" panose="020B0604020202020204" pitchFamily="34" charset="0"/>
              </a:rPr>
            </a:br>
            <a:r>
              <a:rPr lang="en-US" sz="5400" dirty="0">
                <a:latin typeface="Arial" panose="020B0604020202020204" pitchFamily="34" charset="0"/>
                <a:cs typeface="Arial" panose="020B0604020202020204" pitchFamily="34" charset="0"/>
              </a:rPr>
              <a:t>Review 101</a:t>
            </a:r>
            <a:br>
              <a:rPr lang="en-US" sz="5400" dirty="0">
                <a:latin typeface="Arial" panose="020B0604020202020204" pitchFamily="34" charset="0"/>
                <a:cs typeface="Arial" panose="020B0604020202020204" pitchFamily="34" charset="0"/>
              </a:rPr>
            </a:br>
            <a:br>
              <a:rPr lang="en-US" sz="5400" dirty="0">
                <a:latin typeface="Arial" panose="020B0604020202020204" pitchFamily="34" charset="0"/>
                <a:cs typeface="Arial" panose="020B0604020202020204" pitchFamily="34" charset="0"/>
              </a:rPr>
            </a:br>
            <a:endParaRPr lang="en-US" sz="14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E309A740-48C5-4AE5-879B-F567D3D7ACDC}"/>
              </a:ext>
            </a:extLst>
          </p:cNvPr>
          <p:cNvSpPr>
            <a:spLocks noGrp="1"/>
          </p:cNvSpPr>
          <p:nvPr>
            <p:ph type="subTitle" idx="1"/>
          </p:nvPr>
        </p:nvSpPr>
        <p:spPr>
          <a:xfrm>
            <a:off x="7710226" y="1644850"/>
            <a:ext cx="3265713" cy="1243954"/>
          </a:xfrm>
        </p:spPr>
        <p:txBody>
          <a:bodyPr anchor="ctr">
            <a:normAutofit/>
          </a:bodyPr>
          <a:lstStyle/>
          <a:p>
            <a:pPr algn="ctr">
              <a:spcBef>
                <a:spcPts val="0"/>
              </a:spcBef>
            </a:pPr>
            <a:r>
              <a:rPr lang="en-US" sz="1400" dirty="0">
                <a:latin typeface="Arial" panose="020B0604020202020204" pitchFamily="34" charset="0"/>
                <a:cs typeface="Arial" panose="020B0604020202020204" pitchFamily="34" charset="0"/>
              </a:rPr>
              <a:t>Iowa Girls High School Athletic Union</a:t>
            </a:r>
          </a:p>
          <a:p>
            <a:pPr algn="ctr">
              <a:spcBef>
                <a:spcPts val="0"/>
              </a:spcBef>
            </a:pPr>
            <a:r>
              <a:rPr lang="en-US" sz="1400" dirty="0">
                <a:latin typeface="Arial" panose="020B0604020202020204" pitchFamily="34" charset="0"/>
                <a:cs typeface="Arial" panose="020B0604020202020204" pitchFamily="34" charset="0"/>
              </a:rPr>
              <a:t>&amp;</a:t>
            </a:r>
          </a:p>
          <a:p>
            <a:pPr algn="ctr">
              <a:spcBef>
                <a:spcPts val="0"/>
              </a:spcBef>
            </a:pPr>
            <a:r>
              <a:rPr lang="en-US" sz="1400" dirty="0">
                <a:latin typeface="Arial" panose="020B0604020202020204" pitchFamily="34" charset="0"/>
                <a:cs typeface="Arial" panose="020B0604020202020204" pitchFamily="34" charset="0"/>
              </a:rPr>
              <a:t>Iowa High School Athletic Association</a:t>
            </a:r>
          </a:p>
        </p:txBody>
      </p:sp>
      <p:pic>
        <p:nvPicPr>
          <p:cNvPr id="5" name="Picture 4" descr="Shape, circle&#10;&#10;Description automatically generated">
            <a:extLst>
              <a:ext uri="{FF2B5EF4-FFF2-40B4-BE49-F238E27FC236}">
                <a16:creationId xmlns:a16="http://schemas.microsoft.com/office/drawing/2014/main" id="{BAFCCD38-9645-EA05-3A7C-EFA9CB3D0F87}"/>
              </a:ext>
            </a:extLst>
          </p:cNvPr>
          <p:cNvPicPr>
            <a:picLocks noChangeAspect="1"/>
          </p:cNvPicPr>
          <p:nvPr/>
        </p:nvPicPr>
        <p:blipFill>
          <a:blip r:embed="rId2"/>
          <a:stretch>
            <a:fillRect/>
          </a:stretch>
        </p:blipFill>
        <p:spPr>
          <a:xfrm>
            <a:off x="7814893" y="362296"/>
            <a:ext cx="1147170" cy="1147170"/>
          </a:xfrm>
          <a:prstGeom prst="rect">
            <a:avLst/>
          </a:prstGeom>
        </p:spPr>
      </p:pic>
      <p:pic>
        <p:nvPicPr>
          <p:cNvPr id="7" name="Picture 6">
            <a:extLst>
              <a:ext uri="{FF2B5EF4-FFF2-40B4-BE49-F238E27FC236}">
                <a16:creationId xmlns:a16="http://schemas.microsoft.com/office/drawing/2014/main" id="{DD1C8EF0-06FC-9172-0373-1058F0DDBCC2}"/>
              </a:ext>
            </a:extLst>
          </p:cNvPr>
          <p:cNvPicPr>
            <a:picLocks noChangeAspect="1"/>
          </p:cNvPicPr>
          <p:nvPr/>
        </p:nvPicPr>
        <p:blipFill>
          <a:blip r:embed="rId3"/>
          <a:srcRect/>
          <a:stretch/>
        </p:blipFill>
        <p:spPr>
          <a:xfrm>
            <a:off x="9388052" y="468331"/>
            <a:ext cx="1411591" cy="966185"/>
          </a:xfrm>
          <a:prstGeom prst="rect">
            <a:avLst/>
          </a:prstGeom>
        </p:spPr>
      </p:pic>
      <p:sp>
        <p:nvSpPr>
          <p:cNvPr id="9" name="TextBox 8">
            <a:extLst>
              <a:ext uri="{FF2B5EF4-FFF2-40B4-BE49-F238E27FC236}">
                <a16:creationId xmlns:a16="http://schemas.microsoft.com/office/drawing/2014/main" id="{60421BDA-DE7B-4C47-A780-60229A2B50C7}"/>
              </a:ext>
            </a:extLst>
          </p:cNvPr>
          <p:cNvSpPr txBox="1"/>
          <p:nvPr/>
        </p:nvSpPr>
        <p:spPr>
          <a:xfrm>
            <a:off x="7807522" y="3136470"/>
            <a:ext cx="3975175" cy="1104918"/>
          </a:xfrm>
          <a:prstGeom prst="rect">
            <a:avLst/>
          </a:prstGeom>
          <a:noFill/>
        </p:spPr>
        <p:txBody>
          <a:bodyPr wrap="square">
            <a:spAutoFit/>
          </a:bodyPr>
          <a:lstStyle/>
          <a:p>
            <a:pPr algn="ctr"/>
            <a:r>
              <a:rPr lang="en-US" sz="1400" b="1" dirty="0">
                <a:latin typeface="Arial" panose="020B0604020202020204" pitchFamily="34" charset="0"/>
                <a:cs typeface="Arial" panose="020B0604020202020204" pitchFamily="34" charset="0"/>
              </a:rPr>
              <a:t>Presented by:</a:t>
            </a:r>
          </a:p>
          <a:p>
            <a:pPr algn="ctr"/>
            <a:endParaRPr lang="en-US" sz="1400" b="1" dirty="0">
              <a:latin typeface="Arial" panose="020B0604020202020204" pitchFamily="34" charset="0"/>
              <a:cs typeface="Arial" panose="020B0604020202020204" pitchFamily="34" charset="0"/>
            </a:endParaRPr>
          </a:p>
          <a:p>
            <a:pPr algn="ctr">
              <a:lnSpc>
                <a:spcPct val="90000"/>
              </a:lnSpc>
              <a:defRPr/>
            </a:pPr>
            <a:r>
              <a:rPr lang="en-US" sz="1400" b="1" dirty="0"/>
              <a:t>Gary Ross, Associate Director	     IGHSAU</a:t>
            </a:r>
          </a:p>
          <a:p>
            <a:pPr algn="ctr">
              <a:lnSpc>
                <a:spcPct val="90000"/>
              </a:lnSpc>
              <a:defRPr/>
            </a:pPr>
            <a:endParaRPr lang="en-US" sz="1400" b="1" dirty="0"/>
          </a:p>
          <a:p>
            <a:pPr algn="ctr">
              <a:lnSpc>
                <a:spcPct val="90000"/>
              </a:lnSpc>
              <a:defRPr/>
            </a:pPr>
            <a:r>
              <a:rPr lang="en-US" sz="1400" b="1" dirty="0"/>
              <a:t>Andy Umthun, Assistant Director        IHSAA</a:t>
            </a:r>
          </a:p>
        </p:txBody>
      </p:sp>
    </p:spTree>
    <p:extLst>
      <p:ext uri="{BB962C8B-B14F-4D97-AF65-F5344CB8AC3E}">
        <p14:creationId xmlns:p14="http://schemas.microsoft.com/office/powerpoint/2010/main" val="375466494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044411"/>
            <a:ext cx="7434070" cy="870152"/>
          </a:xfrm>
        </p:spPr>
        <p:txBody>
          <a:bodyPr>
            <a:normAutofit/>
          </a:bodyPr>
          <a:lstStyle/>
          <a:p>
            <a:pPr algn="ctr"/>
            <a:r>
              <a:rPr lang="en-US" dirty="0"/>
              <a:t>Scenario #4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3910149"/>
          </a:xfrm>
        </p:spPr>
        <p:txBody>
          <a:bodyPr>
            <a:normAutofit/>
          </a:bodyPr>
          <a:lstStyle/>
          <a:p>
            <a:endParaRPr lang="en-US" sz="2800" dirty="0"/>
          </a:p>
          <a:p>
            <a:pPr marL="0" marR="0" lvl="0" indent="0" defTabSz="914400" eaLnBrk="1" fontAlgn="auto" latinLnBrk="0" hangingPunct="1">
              <a:lnSpc>
                <a:spcPct val="100000"/>
              </a:lnSpc>
              <a:spcBef>
                <a:spcPts val="0"/>
              </a:spcBef>
              <a:spcAft>
                <a:spcPts val="0"/>
              </a:spcAft>
              <a:buClrTx/>
              <a:buSzTx/>
              <a:buFontTx/>
              <a:buNone/>
              <a:tabLst/>
              <a:defRPr/>
            </a:pPr>
            <a:r>
              <a:rPr lang="en-US" sz="2800" dirty="0"/>
              <a:t>4.  </a:t>
            </a:r>
            <a:r>
              <a:rPr lang="en-US" sz="2800" dirty="0" err="1"/>
              <a:t>Jacie</a:t>
            </a:r>
            <a:r>
              <a:rPr lang="en-US" sz="2800" dirty="0"/>
              <a:t> Eslinger (a junior) lives in PCM School District boundaries with both parents.  Jacie wishes to go live with her grandmother Jeanette Eslinger in Winterset and attend school there.  Does </a:t>
            </a:r>
            <a:r>
              <a:rPr lang="en-US" sz="2800" dirty="0" err="1"/>
              <a:t>Jacie</a:t>
            </a:r>
            <a:r>
              <a:rPr lang="en-US" sz="2800" dirty="0"/>
              <a:t> have immediate eligibility at the varsity level in Winterset?</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33996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3910149"/>
          </a:xfrm>
        </p:spPr>
        <p:txBody>
          <a:bodyPr>
            <a:normAutofit fontScale="92500" lnSpcReduction="20000"/>
          </a:bodyPr>
          <a:lstStyle/>
          <a:p>
            <a:endParaRPr lang="en-US" sz="2800" dirty="0"/>
          </a:p>
          <a:p>
            <a:r>
              <a:rPr lang="en-US" sz="2800" dirty="0"/>
              <a:t>Jacie would be ineligible for varsity athletics for a period of 90 school days since she and her parent(s) did not have a  move into Winterset.   “Guardianship rights” only apply in open-enrollment.  Since this is a transfer, this would not allow immediate varsity eligibility at School Y.</a:t>
            </a:r>
          </a:p>
          <a:p>
            <a:endParaRPr lang="en-US" sz="2800" dirty="0"/>
          </a:p>
          <a:p>
            <a:r>
              <a:rPr lang="en-US" sz="2800" dirty="0"/>
              <a:t>If one of the parents moved to Winterset and the student lived there with that parent, she would have immediate eligibility (this is a new interpretation for residency by the Department of Education)</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337228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#5</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3910149"/>
          </a:xfrm>
        </p:spPr>
        <p:txBody>
          <a:bodyPr>
            <a:normAutofit/>
          </a:bodyPr>
          <a:lstStyle/>
          <a:p>
            <a:endParaRPr lang="en-US" sz="2800" dirty="0"/>
          </a:p>
          <a:p>
            <a:r>
              <a:rPr lang="en-US" sz="2800" dirty="0"/>
              <a:t>5.  Alex Umthun attends Valley, WDM and lives in that school district boundaries.  Alex transfers to  non-public high school Dowling Catholic  which is within the same district boundaries as Valley.  Does Alex  have immediate eligibility for varsity athletics since Alex transferred from a public school to a non-public high school in the same school district boundaries?</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858838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#5</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3910149"/>
          </a:xfrm>
        </p:spPr>
        <p:txBody>
          <a:bodyPr>
            <a:normAutofit/>
          </a:bodyPr>
          <a:lstStyle/>
          <a:p>
            <a:endParaRPr lang="en-US" sz="2800" dirty="0"/>
          </a:p>
          <a:p>
            <a:r>
              <a:rPr lang="en-US" sz="2800" dirty="0"/>
              <a:t>Alex would be a transfer student </a:t>
            </a:r>
            <a:r>
              <a:rPr lang="mr-IN" sz="2800" dirty="0"/>
              <a:t>–</a:t>
            </a:r>
            <a:r>
              <a:rPr lang="en-US" sz="2800" dirty="0"/>
              <a:t> student would have a 90-school day ineligibility period for varsity athletics.</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279957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#6</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lnSpcReduction="20000"/>
          </a:bodyPr>
          <a:lstStyle/>
          <a:p>
            <a:endParaRPr lang="en-US" sz="2800" dirty="0"/>
          </a:p>
          <a:p>
            <a:r>
              <a:rPr lang="en-US" sz="2800" dirty="0"/>
              <a:t>6.  Charlie Tharp (sophomore) and his family live within North Polk district boundaries.  Charlie has transferred to a non-public school (Ankeny Christian early in January- could also have been a public school- Ankeny).  At the time of the transfer, assume the 90-school days of ineligibility would end prior to the end of the school year at Ankeny Christian.  Due to snow days, Ankeny Christian does not require the make-up of the missed snow days </a:t>
            </a:r>
            <a:r>
              <a:rPr lang="mr-IN" sz="2800" dirty="0"/>
              <a:t>–</a:t>
            </a:r>
            <a:r>
              <a:rPr lang="en-US" sz="2800" dirty="0"/>
              <a:t> due to this Charlie does not attend Ankeny Christian for 90-school days.  Is Charlie eligible at Ankeny Christian for baseball at the varsity level since the snow days were not made up and Charlie didn’t attend Ankeny Christian for 90-school days?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785263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#6</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Charlie would not be eligible at Ankeny Christian at the varsity level for baseball due to the fact that he did not attend Ankeny Christian for a period of 90 consecutive school days.  Per guidance from the DOE, “90 school days is 90 school days for athletic eligibility.”</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19426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474B40-F0F5-B865-43EC-5E87355982A7}"/>
              </a:ext>
            </a:extLst>
          </p:cNvPr>
          <p:cNvSpPr txBox="1"/>
          <p:nvPr/>
        </p:nvSpPr>
        <p:spPr>
          <a:xfrm>
            <a:off x="1969485" y="1783470"/>
            <a:ext cx="6097656" cy="4308872"/>
          </a:xfrm>
          <a:prstGeom prst="rect">
            <a:avLst/>
          </a:prstGeom>
          <a:noFill/>
        </p:spPr>
        <p:txBody>
          <a:bodyPr wrap="square">
            <a:spAutoFit/>
          </a:bodyPr>
          <a:lstStyle/>
          <a:p>
            <a:pPr algn="ctr"/>
            <a:r>
              <a:rPr lang="en-US" sz="4000" dirty="0"/>
              <a:t>SCENARIO #7</a:t>
            </a:r>
          </a:p>
          <a:p>
            <a:endParaRPr lang="en-US" sz="1800" dirty="0"/>
          </a:p>
          <a:p>
            <a:r>
              <a:rPr lang="en-US" sz="1800" dirty="0"/>
              <a:t>7.  Grundy Center completed an application for foreign exchange student for Jimmy Eslinger  is who is a student from Spain.  On the application form, it stated that he has a J1 visa.  Is he eligible at the varsity level?  He is 18 years old and has not had any undue influence.</a:t>
            </a:r>
          </a:p>
          <a:p>
            <a:r>
              <a:rPr lang="en-US" sz="1800" dirty="0"/>
              <a:t>Grundy Center </a:t>
            </a:r>
            <a:r>
              <a:rPr lang="en-US" dirty="0"/>
              <a:t>also </a:t>
            </a:r>
            <a:r>
              <a:rPr lang="en-US" sz="1800" dirty="0"/>
              <a:t>completed an application for foreign exchange student for </a:t>
            </a:r>
            <a:r>
              <a:rPr lang="en-US" dirty="0"/>
              <a:t>John</a:t>
            </a:r>
            <a:r>
              <a:rPr lang="en-US" sz="1800" dirty="0"/>
              <a:t> Eslinger who is a student from Spain.  On the application form, it stated that she has an F-1 visa.  Is she eligible at the varsity level? She is 18 years old and has not had any undue influence.</a:t>
            </a:r>
          </a:p>
        </p:txBody>
      </p:sp>
      <p:pic>
        <p:nvPicPr>
          <p:cNvPr id="4" name="Picture 3" descr="Shape, circle&#10;&#10;Description automatically generated">
            <a:extLst>
              <a:ext uri="{FF2B5EF4-FFF2-40B4-BE49-F238E27FC236}">
                <a16:creationId xmlns:a16="http://schemas.microsoft.com/office/drawing/2014/main" id="{DD7A897C-6411-B1DB-E631-D48DB5435A51}"/>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39D24A05-695E-3B21-77B9-A01037D522A3}"/>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383820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8148EF1-2A2C-7B0E-C3BF-3D2C28508B31}"/>
              </a:ext>
            </a:extLst>
          </p:cNvPr>
          <p:cNvSpPr txBox="1"/>
          <p:nvPr/>
        </p:nvSpPr>
        <p:spPr>
          <a:xfrm>
            <a:off x="2313332" y="2056826"/>
            <a:ext cx="6097656" cy="3754874"/>
          </a:xfrm>
          <a:prstGeom prst="rect">
            <a:avLst/>
          </a:prstGeom>
          <a:noFill/>
        </p:spPr>
        <p:txBody>
          <a:bodyPr wrap="square">
            <a:spAutoFit/>
          </a:bodyPr>
          <a:lstStyle/>
          <a:p>
            <a:pPr algn="ctr"/>
            <a:r>
              <a:rPr lang="en-US" sz="4000" dirty="0"/>
              <a:t>SCENARIO #7</a:t>
            </a:r>
          </a:p>
          <a:p>
            <a:endParaRPr lang="en-US" dirty="0"/>
          </a:p>
          <a:p>
            <a:r>
              <a:rPr lang="en-US" sz="1800" dirty="0"/>
              <a:t>Jimmy is part of a foreign exchange program – J1 visa </a:t>
            </a:r>
          </a:p>
          <a:p>
            <a:endParaRPr lang="en-US" sz="1800" dirty="0"/>
          </a:p>
          <a:p>
            <a:r>
              <a:rPr lang="en-US" dirty="0"/>
              <a:t>John</a:t>
            </a:r>
            <a:r>
              <a:rPr lang="en-US" sz="1800" dirty="0"/>
              <a:t> is a foreign student – F 1 visa</a:t>
            </a:r>
          </a:p>
          <a:p>
            <a:endParaRPr lang="en-US" sz="1800" dirty="0"/>
          </a:p>
          <a:p>
            <a:r>
              <a:rPr lang="en-US" sz="1800" dirty="0"/>
              <a:t>Students who are part of a formal foreign exchange program, who is under 20 years old, with no undue influence have immediate eligibility.  Students who are foreign students – F1 visa are ineligible for a period of 90- school days.</a:t>
            </a:r>
          </a:p>
        </p:txBody>
      </p:sp>
      <p:pic>
        <p:nvPicPr>
          <p:cNvPr id="6" name="Picture 5" descr="Shape, circle&#10;&#10;Description automatically generated">
            <a:extLst>
              <a:ext uri="{FF2B5EF4-FFF2-40B4-BE49-F238E27FC236}">
                <a16:creationId xmlns:a16="http://schemas.microsoft.com/office/drawing/2014/main" id="{8764F8B6-2325-2136-F357-BB6724714D42}"/>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7" name="Picture 6">
            <a:extLst>
              <a:ext uri="{FF2B5EF4-FFF2-40B4-BE49-F238E27FC236}">
                <a16:creationId xmlns:a16="http://schemas.microsoft.com/office/drawing/2014/main" id="{5BAAD5B4-F927-2969-01F0-D764461669CB}"/>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782105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#8</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lnSpcReduction="10000"/>
          </a:bodyPr>
          <a:lstStyle/>
          <a:p>
            <a:endParaRPr lang="en-US" sz="2800" dirty="0"/>
          </a:p>
          <a:p>
            <a:r>
              <a:rPr lang="en-US" sz="2800" dirty="0"/>
              <a:t>8.  Herman Keating had attended Mason City High School and earned credits for 2 consecutive years </a:t>
            </a:r>
            <a:r>
              <a:rPr lang="mr-IN" sz="2800" dirty="0"/>
              <a:t>–</a:t>
            </a:r>
            <a:r>
              <a:rPr lang="en-US" sz="2800" dirty="0"/>
              <a:t> he though dropped out of school for one school year following his 2nd year of school at Mason City.   He then returned to Mason City for one school year after missing school for one year and earned credits for both semesters.  Following his 3</a:t>
            </a:r>
            <a:r>
              <a:rPr lang="en-US" sz="2800" baseline="30000" dirty="0"/>
              <a:t>rd</a:t>
            </a:r>
            <a:r>
              <a:rPr lang="en-US" sz="2800" dirty="0"/>
              <a:t> year of attending Mason City, Herman and his family moved to Norwalk.  Herman wants to participate in athletics at Norwalk.  Is he allowed to participate in athletics at Norwalk?  If so, does he have immediate eligibility at the varsity level?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591634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#8</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a:bodyPr>
          <a:lstStyle/>
          <a:p>
            <a:endParaRPr lang="en-US" sz="2800" dirty="0"/>
          </a:p>
          <a:p>
            <a:r>
              <a:rPr lang="en-US" sz="2800" dirty="0"/>
              <a:t>Herman would not be allowed to participate in athletics at Norwalk.  Once a student begins school as a 9</a:t>
            </a:r>
            <a:r>
              <a:rPr lang="en-US" sz="2800" baseline="30000" dirty="0"/>
              <a:t>th</a:t>
            </a:r>
            <a:r>
              <a:rPr lang="en-US" sz="2800" dirty="0"/>
              <a:t> grader, a student is allowed to participate in athletics for period of 8 consecutive semesters (whether they are in school or not).</a:t>
            </a:r>
          </a:p>
          <a:p>
            <a:r>
              <a:rPr lang="en-US" sz="2800" dirty="0"/>
              <a:t>In certain situations in which an accident, severe illness, or other catastrophic situation has caused a student to not attend school for a period of time, the student and/or family may appeal the 8 semester rule to the Executive Director of the IGHSAU or IHSAA.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5399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1035698" y="958789"/>
            <a:ext cx="10123714" cy="1038688"/>
          </a:xfrm>
        </p:spPr>
        <p:txBody>
          <a:bodyPr>
            <a:normAutofit fontScale="90000"/>
          </a:bodyPr>
          <a:lstStyle/>
          <a:p>
            <a:r>
              <a:rPr lang="en-US" dirty="0"/>
              <a:t>Open Enrollment vs general Transfer?</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692459" y="2068497"/>
            <a:ext cx="11008310" cy="4447983"/>
          </a:xfrm>
        </p:spPr>
        <p:txBody>
          <a:bodyPr>
            <a:normAutofit lnSpcReduction="10000"/>
          </a:bodyPr>
          <a:lstStyle/>
          <a:p>
            <a:pPr>
              <a:lnSpc>
                <a:spcPct val="100000"/>
              </a:lnSpc>
            </a:pPr>
            <a:r>
              <a:rPr lang="en-US" sz="2000" b="1" u="sng" dirty="0">
                <a:latin typeface="Arial" panose="020B0604020202020204" pitchFamily="34" charset="0"/>
                <a:cs typeface="Arial" panose="020B0604020202020204" pitchFamily="34" charset="0"/>
              </a:rPr>
              <a:t>36.15(3) General Transfer Rule:  </a:t>
            </a:r>
          </a:p>
          <a:p>
            <a:pPr lvl="1">
              <a:lnSpc>
                <a:spcPct val="100000"/>
              </a:lnSpc>
            </a:pPr>
            <a:r>
              <a:rPr lang="en-US" sz="1800" dirty="0">
                <a:latin typeface="Arial" panose="020B0604020202020204" pitchFamily="34" charset="0"/>
                <a:cs typeface="Arial" panose="020B0604020202020204" pitchFamily="34" charset="0"/>
              </a:rPr>
              <a:t>A student who transfers from a school in another state or country or from one member or associate member school to another member of associate member school shall be ineligible to compete in varsity level interscholastic athletics for a period of 90 consecutive school days.</a:t>
            </a:r>
          </a:p>
          <a:p>
            <a:pPr lvl="1">
              <a:lnSpc>
                <a:spcPct val="100000"/>
              </a:lnSpc>
            </a:pPr>
            <a:r>
              <a:rPr lang="en-US" sz="1800" dirty="0">
                <a:latin typeface="Arial" panose="020B0604020202020204" pitchFamily="34" charset="0"/>
                <a:cs typeface="Arial" panose="020B0604020202020204" pitchFamily="34" charset="0"/>
              </a:rPr>
              <a:t>Exceptions such as but not limited to change in parent/guardian residence, whole-grade sharing or co-op agreement, special education placement, identified homeless by district appointed liaison. </a:t>
            </a:r>
          </a:p>
          <a:p>
            <a:pPr lvl="1">
              <a:lnSpc>
                <a:spcPct val="100000"/>
              </a:lnSpc>
            </a:pPr>
            <a:endParaRPr lang="en-US" sz="1800" dirty="0">
              <a:latin typeface="Arial" panose="020B0604020202020204" pitchFamily="34" charset="0"/>
              <a:cs typeface="Arial" panose="020B0604020202020204" pitchFamily="34" charset="0"/>
            </a:endParaRPr>
          </a:p>
          <a:p>
            <a:pPr>
              <a:lnSpc>
                <a:spcPct val="100000"/>
              </a:lnSpc>
            </a:pPr>
            <a:r>
              <a:rPr lang="en-US" sz="2000" b="1" u="sng" dirty="0">
                <a:latin typeface="Arial" panose="020B0604020202020204" pitchFamily="34" charset="0"/>
                <a:cs typeface="Arial" panose="020B0604020202020204" pitchFamily="34" charset="0"/>
              </a:rPr>
              <a:t>36.15(4) Open Enrollment Transfer Rule:</a:t>
            </a:r>
          </a:p>
          <a:p>
            <a:pPr lvl="1">
              <a:lnSpc>
                <a:spcPct val="100000"/>
              </a:lnSpc>
            </a:pPr>
            <a:r>
              <a:rPr lang="en-US" sz="1800" dirty="0">
                <a:latin typeface="Arial" panose="020B0604020202020204" pitchFamily="34" charset="0"/>
                <a:cs typeface="Arial" panose="020B0604020202020204" pitchFamily="34" charset="0"/>
              </a:rPr>
              <a:t>A student in grades 9-12 whose transfer of schools had occurred due to request for open enrollment by a student’s parent/guardian is ineligible to compete in interscholastic athletics, during first 90 school days (varsity level).</a:t>
            </a:r>
          </a:p>
          <a:p>
            <a:pPr lvl="1">
              <a:lnSpc>
                <a:spcPct val="100000"/>
              </a:lnSpc>
            </a:pPr>
            <a:r>
              <a:rPr lang="en-US" sz="1800" dirty="0">
                <a:latin typeface="Arial" panose="020B0604020202020204" pitchFamily="34" charset="0"/>
                <a:cs typeface="Arial" panose="020B0604020202020204" pitchFamily="34" charset="0"/>
              </a:rPr>
              <a:t>Open enrollment defined as transfer from public school of residence to another public school. Not public to private, private to public, or private to private.</a:t>
            </a:r>
          </a:p>
          <a:p>
            <a:pPr lvl="1">
              <a:lnSpc>
                <a:spcPct val="100000"/>
              </a:lnSpc>
            </a:pPr>
            <a:r>
              <a:rPr lang="en-US" sz="1800" dirty="0">
                <a:latin typeface="Arial" panose="020B0604020202020204" pitchFamily="34" charset="0"/>
                <a:cs typeface="Arial" panose="020B0604020202020204" pitchFamily="34" charset="0"/>
              </a:rPr>
              <a:t>With open enrollment, both districts involved have option to sign off on eligibility.</a:t>
            </a:r>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95331" y="341520"/>
            <a:ext cx="1013565" cy="693750"/>
          </a:xfrm>
          <a:prstGeom prst="rect">
            <a:avLst/>
          </a:prstGeom>
        </p:spPr>
      </p:pic>
    </p:spTree>
    <p:extLst>
      <p:ext uri="{BB962C8B-B14F-4D97-AF65-F5344CB8AC3E}">
        <p14:creationId xmlns:p14="http://schemas.microsoft.com/office/powerpoint/2010/main" val="2194233190"/>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#9</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9.  JP Chizek (junior) is enrolled in an equivalent of 3 full-credit courses 1</a:t>
            </a:r>
            <a:r>
              <a:rPr lang="en-US" sz="2800" baseline="30000" dirty="0"/>
              <a:t>st</a:t>
            </a:r>
            <a:r>
              <a:rPr lang="en-US" sz="2800" dirty="0"/>
              <a:t> semester his junior year.  He didn’t participate in any sports 1</a:t>
            </a:r>
            <a:r>
              <a:rPr lang="en-US" sz="2800" baseline="30000" dirty="0"/>
              <a:t>st</a:t>
            </a:r>
            <a:r>
              <a:rPr lang="en-US" sz="2800" dirty="0"/>
              <a:t> semester his junior year.  JP passed all of his classes 1</a:t>
            </a:r>
            <a:r>
              <a:rPr lang="en-US" sz="2800" baseline="30000" dirty="0"/>
              <a:t>st</a:t>
            </a:r>
            <a:r>
              <a:rPr lang="en-US" sz="2800" dirty="0"/>
              <a:t> semester.  2</a:t>
            </a:r>
            <a:r>
              <a:rPr lang="en-US" sz="2800" baseline="30000" dirty="0"/>
              <a:t>nd</a:t>
            </a:r>
            <a:r>
              <a:rPr lang="en-US" sz="2800" dirty="0"/>
              <a:t> semester JP is planning on participating in track and field.  2</a:t>
            </a:r>
            <a:r>
              <a:rPr lang="en-US" sz="2800" baseline="30000" dirty="0"/>
              <a:t>nd</a:t>
            </a:r>
            <a:r>
              <a:rPr lang="en-US" sz="2800" dirty="0"/>
              <a:t> semester his junior year JP is enrolled in an equivalent of 5 full-credit courses.  Is JP academically eligible for the beginning of track and field season or does he have a 20-day ineligibility period?</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960396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#9</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Yes, JP would be academically eligible for Track and Field.  The semester in which you participate in athletics you must be enrolled in at least an equivalent of 4 full-credit courses.  Even though he was only enrolled in an equivalent of 3 full-credit courses 1</a:t>
            </a:r>
            <a:r>
              <a:rPr lang="en-US" sz="2800" baseline="30000" dirty="0"/>
              <a:t>st</a:t>
            </a:r>
            <a:r>
              <a:rPr lang="en-US" sz="2800" dirty="0"/>
              <a:t> semester, this doesn’t impact participation 2</a:t>
            </a:r>
            <a:r>
              <a:rPr lang="en-US" sz="2800" baseline="30000" dirty="0"/>
              <a:t>nd</a:t>
            </a:r>
            <a:r>
              <a:rPr lang="en-US" sz="2800" dirty="0"/>
              <a:t> semester since he passed all of his classes 1</a:t>
            </a:r>
            <a:r>
              <a:rPr lang="en-US" sz="2800" baseline="30000" dirty="0"/>
              <a:t>st</a:t>
            </a:r>
            <a:r>
              <a:rPr lang="en-US" sz="2800" dirty="0"/>
              <a:t> semester and is enrolled in an equivalent of 4 full-credit courses 2</a:t>
            </a:r>
            <a:r>
              <a:rPr lang="en-US" sz="2800" baseline="30000" dirty="0"/>
              <a:t>nd</a:t>
            </a:r>
            <a:r>
              <a:rPr lang="en-US" sz="2800" dirty="0"/>
              <a:t> semester.</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415266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#10</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10.  Georgia Ross is a homeschool student living within the Marshalltown school boundaries.  She is wishing to participate in swimming/diving and tennis.  Is she eligible to participate at the varsity level for Marshalltown?  Is she able to participate in athletics at West Marshall?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806868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#10</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lnSpcReduction="20000"/>
          </a:bodyPr>
          <a:lstStyle/>
          <a:p>
            <a:endParaRPr lang="en-US" sz="2800" dirty="0"/>
          </a:p>
          <a:p>
            <a:r>
              <a:rPr lang="en-US" sz="2800" dirty="0"/>
              <a:t>Homeschool students are eligible to participate at the non-varsity or varsity level in the resident district (in this case Marshalltown) with eligibility at all levels  – the family would need to complete Form A from the Department of Education and dual enroll for extra-curricular activities at Marshalltown.</a:t>
            </a:r>
          </a:p>
          <a:p>
            <a:r>
              <a:rPr lang="en-US" sz="2800" dirty="0"/>
              <a:t>A homeschool student may open-enroll from the resident district (Marshalltown) to another school district (West Marshall).  Georgia would then complete the Form A in the open-enrolled district(West Marshall) but would be subject to a period of 90-school days of ineligibility at the varsity level at West Marshall.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483308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lnSpcReduction="10000"/>
          </a:bodyPr>
          <a:lstStyle/>
          <a:p>
            <a:endParaRPr lang="en-US" sz="2800" dirty="0"/>
          </a:p>
          <a:p>
            <a:r>
              <a:rPr lang="en-US" sz="2800" dirty="0"/>
              <a:t>11.  </a:t>
            </a:r>
            <a:r>
              <a:rPr lang="en-US" sz="2800" dirty="0" err="1"/>
              <a:t>Stanzy</a:t>
            </a:r>
            <a:r>
              <a:rPr lang="en-US" sz="2800" dirty="0"/>
              <a:t> Anderson resides within the Grinnell School District and has open-enrolled to the Virtual School – Iowa Connections Academy.  </a:t>
            </a:r>
            <a:r>
              <a:rPr lang="en-US" sz="2800" dirty="0" err="1"/>
              <a:t>Stanzy</a:t>
            </a:r>
            <a:r>
              <a:rPr lang="en-US" sz="2800" dirty="0"/>
              <a:t> is interested in participating in volleyball and girls basketball at Grinnell High School.  Can she participate at Grinnell High School?</a:t>
            </a:r>
          </a:p>
          <a:p>
            <a:r>
              <a:rPr lang="en-US" sz="2800" dirty="0"/>
              <a:t>Dick Elsberry resides within the Grinnell School District and has open-enrolled to the Virtual School- Iowa Connections Academy.  Dick is interested in participating in football and boys basketball at Newton High School.  Can he participate at Newton High School?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496179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Students enrolled in one of the approved online schools may participate in co-curricular or extracurricular activities for up to two activities per school year in the </a:t>
            </a:r>
            <a:r>
              <a:rPr lang="en-US" sz="2800" b="1" dirty="0"/>
              <a:t>resident school district</a:t>
            </a:r>
            <a:r>
              <a:rPr lang="en-US" sz="2800" dirty="0"/>
              <a:t>.  Additional activities are allowed at the discretion of the resident district (Iowa Code 282.18 (7).</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266288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12.  Creta Hansen is a 10</a:t>
            </a:r>
            <a:r>
              <a:rPr lang="en-US" sz="2800" baseline="30000" dirty="0"/>
              <a:t>th</a:t>
            </a:r>
            <a:r>
              <a:rPr lang="en-US" sz="2800" dirty="0"/>
              <a:t> grader and attends </a:t>
            </a:r>
            <a:r>
              <a:rPr lang="en-US" sz="2800" dirty="0" err="1"/>
              <a:t>LeMars</a:t>
            </a:r>
            <a:r>
              <a:rPr lang="en-US" sz="2800" dirty="0"/>
              <a:t> High School.  Creta’s mother accepted a job  as High School Principal at Lynnville-Sully High School.  In looking for homes, the family couldn’t find a home in the Lynnville-Sully School District; consequently, they purchased a home in Pella.  They wish their daughter, Creta, to attend Lynnville-Sully High School.  Is Creta eligible to attend Lynnville-Sully High School and participate in athletics at the varsity level?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474311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The family established their residence in Pella.  In order to attend Lynnville-Sully, the family would need to open-enroll into the Lynnville-Sully School District. If there is a change in parental residence (which has occurred in this case when the family moved from </a:t>
            </a:r>
            <a:r>
              <a:rPr lang="en-US" sz="2800" dirty="0" err="1"/>
              <a:t>LeMars</a:t>
            </a:r>
            <a:r>
              <a:rPr lang="en-US" sz="2800" dirty="0"/>
              <a:t> to Pella), which causes the child to use open enrollment, the child may open enroll to any school district and have immediate eligibility at the varsity level (recent interpretation).  The fact that the mother is an employee of Lynnville-Sully though has no impact on this – treated the same as any other family and student.</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58937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13.  James Lown attends Fort Dodge High School.  He has claimed that “bullying and harassment” has occurred.  He wishes to open-enroll to Manson-Northwest Webster.  Is he eligible to participate in varsity boys cross country?</a:t>
            </a:r>
          </a:p>
          <a:p>
            <a:r>
              <a:rPr lang="en-US" sz="2800" dirty="0"/>
              <a:t>Dawn Reed attends Manson Northwest Webster High School.  She has claimed that “bullying and harassment” has occurred.  She wishes to transfer to Ft. Dodge St. Edmond.  Is she eligible to participate in varsity girls cross country?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940261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fontScale="85000" lnSpcReduction="20000"/>
          </a:bodyPr>
          <a:lstStyle/>
          <a:p>
            <a:endParaRPr lang="en-US" sz="2800" dirty="0"/>
          </a:p>
          <a:p>
            <a:r>
              <a:rPr lang="en-US" sz="2800" dirty="0"/>
              <a:t>A “founded case of bullying and harassment” must be investigated by the attending school and deemed as a “founded case” prior to a student open-enrolling or transferring to another school district.  </a:t>
            </a:r>
          </a:p>
          <a:p>
            <a:r>
              <a:rPr lang="en-US" sz="2800" dirty="0"/>
              <a:t>If a “founded case of bullying and harassment” has been determined by the attending school, a student may open-enroll to another high school and have immediate eligibility.</a:t>
            </a:r>
          </a:p>
          <a:p>
            <a:r>
              <a:rPr lang="en-US" sz="2800" dirty="0"/>
              <a:t>If a ”founded case of bullying and harassment” has been determined by the attending school, a student may transfer to another high school – one additional step is required prior to being granted immediate eligibility – approval must be granted by the Board of Directors of the IGHSAU or IHSAA.  (non-public school)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097497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4BBFD-5E65-E7CA-B5E4-7A7542623E97}"/>
              </a:ext>
            </a:extLst>
          </p:cNvPr>
          <p:cNvSpPr>
            <a:spLocks noGrp="1"/>
          </p:cNvSpPr>
          <p:nvPr>
            <p:ph type="title"/>
          </p:nvPr>
        </p:nvSpPr>
        <p:spPr/>
        <p:txBody>
          <a:bodyPr/>
          <a:lstStyle/>
          <a:p>
            <a:r>
              <a:rPr lang="en-US" dirty="0"/>
              <a:t>Eligibility situations</a:t>
            </a:r>
          </a:p>
        </p:txBody>
      </p:sp>
      <p:sp>
        <p:nvSpPr>
          <p:cNvPr id="3" name="Text Placeholder 2">
            <a:extLst>
              <a:ext uri="{FF2B5EF4-FFF2-40B4-BE49-F238E27FC236}">
                <a16:creationId xmlns:a16="http://schemas.microsoft.com/office/drawing/2014/main" id="{1180C0A7-F0DD-A0CD-F4A1-FA0C028C0C5E}"/>
              </a:ext>
            </a:extLst>
          </p:cNvPr>
          <p:cNvSpPr>
            <a:spLocks noGrp="1"/>
          </p:cNvSpPr>
          <p:nvPr>
            <p:ph type="body" idx="1"/>
          </p:nvPr>
        </p:nvSpPr>
        <p:spPr/>
        <p:txBody>
          <a:bodyPr/>
          <a:lstStyle/>
          <a:p>
            <a:endParaRPr lang="en-US"/>
          </a:p>
        </p:txBody>
      </p:sp>
      <p:pic>
        <p:nvPicPr>
          <p:cNvPr id="4" name="Picture 3" descr="Shape, circle&#10;&#10;Description automatically generated">
            <a:extLst>
              <a:ext uri="{FF2B5EF4-FFF2-40B4-BE49-F238E27FC236}">
                <a16:creationId xmlns:a16="http://schemas.microsoft.com/office/drawing/2014/main" id="{638C1905-3FB5-6A51-1867-3C50290F30A0}"/>
              </a:ext>
            </a:extLst>
          </p:cNvPr>
          <p:cNvPicPr>
            <a:picLocks noChangeAspect="1"/>
          </p:cNvPicPr>
          <p:nvPr/>
        </p:nvPicPr>
        <p:blipFill>
          <a:blip r:embed="rId2"/>
          <a:stretch>
            <a:fillRect/>
          </a:stretch>
        </p:blipFill>
        <p:spPr>
          <a:xfrm>
            <a:off x="3054466" y="4919458"/>
            <a:ext cx="870151" cy="870151"/>
          </a:xfrm>
          <a:prstGeom prst="rect">
            <a:avLst/>
          </a:prstGeom>
        </p:spPr>
      </p:pic>
      <p:pic>
        <p:nvPicPr>
          <p:cNvPr id="5" name="Picture 4">
            <a:extLst>
              <a:ext uri="{FF2B5EF4-FFF2-40B4-BE49-F238E27FC236}">
                <a16:creationId xmlns:a16="http://schemas.microsoft.com/office/drawing/2014/main" id="{E41787F8-A8BF-1D95-0FC1-EB83F7073764}"/>
              </a:ext>
            </a:extLst>
          </p:cNvPr>
          <p:cNvPicPr>
            <a:picLocks noChangeAspect="1"/>
          </p:cNvPicPr>
          <p:nvPr/>
        </p:nvPicPr>
        <p:blipFill>
          <a:blip r:embed="rId3"/>
          <a:srcRect/>
          <a:stretch/>
        </p:blipFill>
        <p:spPr>
          <a:xfrm>
            <a:off x="4507706" y="4981789"/>
            <a:ext cx="1070719" cy="732870"/>
          </a:xfrm>
          <a:prstGeom prst="rect">
            <a:avLst/>
          </a:prstGeom>
        </p:spPr>
      </p:pic>
    </p:spTree>
    <p:extLst>
      <p:ext uri="{BB962C8B-B14F-4D97-AF65-F5344CB8AC3E}">
        <p14:creationId xmlns:p14="http://schemas.microsoft.com/office/powerpoint/2010/main" val="43925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14.  Cal Driskell attends Liberty High School.  Cal  wishes to transfer to Iowa City West.  Is Cal eligible to participate in varsity boys wrestling at the varsity level?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4087972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A school district that has more than one high school in its district shall set its own eligibility policies regarding </a:t>
            </a:r>
            <a:r>
              <a:rPr lang="en-US" sz="2800" dirty="0" err="1"/>
              <a:t>intradistrict</a:t>
            </a:r>
            <a:r>
              <a:rPr lang="en-US" sz="2800" dirty="0"/>
              <a:t> transfers.</a:t>
            </a:r>
          </a:p>
          <a:p>
            <a:r>
              <a:rPr lang="en-US" sz="2800" dirty="0"/>
              <a:t>Some multiple high school districts have no exceptions and follow the state guidelines.  Other multiple high school districts have “just cause” considerations in allowing </a:t>
            </a:r>
            <a:r>
              <a:rPr lang="en-US" sz="2800" dirty="0" err="1"/>
              <a:t>intradistrict</a:t>
            </a:r>
            <a:r>
              <a:rPr lang="en-US" sz="2800" dirty="0"/>
              <a:t> transfers granting immediate eligibility.</a:t>
            </a:r>
          </a:p>
          <a:p>
            <a:r>
              <a:rPr lang="en-US" sz="2800" dirty="0"/>
              <a:t>Iowa City Schools is one of the multiple high school districts that have “just cause” for certain situations.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65676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#15</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15.  Patricia Schneider attends Xavier High School.  The father had a job transfer to West Des Moines.  The family moved to Carlisle but Patricia wishes to attend Dowling Catholic.   </a:t>
            </a:r>
            <a:r>
              <a:rPr lang="en-US" sz="2800"/>
              <a:t>Is Patricia </a:t>
            </a:r>
            <a:r>
              <a:rPr lang="en-US" sz="2800" dirty="0"/>
              <a:t>eligible to participate in volleyball at the varsity level?</a:t>
            </a:r>
          </a:p>
          <a:p>
            <a:r>
              <a:rPr lang="en-US" sz="2800" dirty="0"/>
              <a:t>Paul </a:t>
            </a:r>
            <a:r>
              <a:rPr lang="en-US" sz="2800" dirty="0" err="1"/>
              <a:t>Cueller</a:t>
            </a:r>
            <a:r>
              <a:rPr lang="en-US" sz="2800" dirty="0"/>
              <a:t> attends Marion High School. The family had a job transfer to West Des Moines.  The family moved to Carlisle but Paul wishes to attend Dowling Catholic.  Is Paul eligible to participate in boys golf at the varsity level?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231724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#15</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If with a change in parent residence the student had attended an accredited nonpublic member or associate member school immediately prior to the change in parental residence, the student may have immediate eligibility if the student transfers to another accredited nonpublic member or associate member school.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1352264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#16</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16.  Teresa </a:t>
            </a:r>
            <a:r>
              <a:rPr lang="en-US" sz="2800" dirty="0" err="1"/>
              <a:t>Wymer</a:t>
            </a:r>
            <a:r>
              <a:rPr lang="en-US" sz="2800" dirty="0"/>
              <a:t> (junior) failed a class 1</a:t>
            </a:r>
            <a:r>
              <a:rPr lang="en-US" sz="2800" baseline="30000" dirty="0"/>
              <a:t>st</a:t>
            </a:r>
            <a:r>
              <a:rPr lang="en-US" sz="2800" dirty="0"/>
              <a:t> semester while attending Ankeny Centennial.  She participates in </a:t>
            </a:r>
            <a:r>
              <a:rPr lang="en-US" sz="2800"/>
              <a:t>girls golf </a:t>
            </a:r>
            <a:r>
              <a:rPr lang="en-US" sz="2800" dirty="0"/>
              <a:t>in the spring and volleyball in the fall- no fine arts programs.  What consequences within the Scholarship Rule does Teresa have?</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1854375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#16</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fontScale="92500"/>
          </a:bodyPr>
          <a:lstStyle/>
          <a:p>
            <a:endParaRPr lang="en-US" sz="2800" dirty="0"/>
          </a:p>
          <a:p>
            <a:r>
              <a:rPr lang="en-US" sz="2800" dirty="0"/>
              <a:t>If a student is not passing all classes at the end of a final grading period, student is ineligible for 1</a:t>
            </a:r>
            <a:r>
              <a:rPr lang="en-US" sz="2800" baseline="30000" dirty="0"/>
              <a:t>st</a:t>
            </a:r>
            <a:r>
              <a:rPr lang="en-US" sz="2800" dirty="0"/>
              <a:t> period of 20 consecutive days from a designated date in the next sport or sanctioned activity in which the student is participating in.</a:t>
            </a:r>
          </a:p>
          <a:p>
            <a:pPr marL="0" indent="0">
              <a:buNone/>
            </a:pPr>
            <a:r>
              <a:rPr lang="en-US" sz="2800" dirty="0"/>
              <a:t>Beginning on March 27, Teresa would be ineligible to compete in non-varsity or varsity competitions for a period of 20 calendar days.  She would then be eligible to compete again on April 16.  As long as Teresa passes all of her classes 2</a:t>
            </a:r>
            <a:r>
              <a:rPr lang="en-US" sz="2800" baseline="30000" dirty="0"/>
              <a:t>nd</a:t>
            </a:r>
            <a:r>
              <a:rPr lang="en-US" sz="2800" dirty="0"/>
              <a:t> semester, she would be eligible to compete in volleyball in the fall.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9226229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#17</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17.  Bernie Duea is a senior at Pella Christian.  He participates in baseball.  Classes for seniors ended on May 20.  Classes for the rest of the school ended on June 1.  Day 1 of the ineligibility period for 2</a:t>
            </a:r>
            <a:r>
              <a:rPr lang="en-US" sz="2800" baseline="30000" dirty="0"/>
              <a:t>nd</a:t>
            </a:r>
            <a:r>
              <a:rPr lang="en-US" sz="2800" dirty="0"/>
              <a:t> semester is on June 3.  He failed a class 1</a:t>
            </a:r>
            <a:r>
              <a:rPr lang="en-US" sz="2800" baseline="30000" dirty="0"/>
              <a:t>st</a:t>
            </a:r>
            <a:r>
              <a:rPr lang="en-US" sz="2800" dirty="0"/>
              <a:t> semester but passed all classes 2</a:t>
            </a:r>
            <a:r>
              <a:rPr lang="en-US" sz="2800" baseline="30000" dirty="0"/>
              <a:t>nd</a:t>
            </a:r>
            <a:r>
              <a:rPr lang="en-US" sz="2800" dirty="0"/>
              <a:t> semester.  What is his eligibility status for baseball?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5354075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#17</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Bernie would be ineligible to begin competing on May 22 due to failing 1</a:t>
            </a:r>
            <a:r>
              <a:rPr lang="en-US" sz="2800" baseline="30000" dirty="0"/>
              <a:t>st</a:t>
            </a:r>
            <a:r>
              <a:rPr lang="en-US" sz="2800" dirty="0"/>
              <a:t> semester.  He would be eligible to compete again in games on June 11.</a:t>
            </a:r>
          </a:p>
          <a:p>
            <a:pPr marL="0" indent="0">
              <a:buNone/>
            </a:pPr>
            <a:endParaRPr lang="en-US" sz="2800" dirty="0"/>
          </a:p>
          <a:p>
            <a:pPr marL="0" indent="0">
              <a:buNone/>
            </a:pPr>
            <a:r>
              <a:rPr lang="en-US" sz="2800" dirty="0"/>
              <a:t>The fact that the student is a senior is no different than if the student was a junior – Day 1 of ineligibility begins the same even if seniors have finished classes earlier.</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5771751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#18</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18.  Maria Walker is a senior at Pella Christian.  She participates in softball.  Classes for seniors ended on May 20.  Classes for the rest of the school ended on June 1.  Day 1 of the ineligibility period for 2</a:t>
            </a:r>
            <a:r>
              <a:rPr lang="en-US" sz="2800" baseline="30000" dirty="0"/>
              <a:t>nd</a:t>
            </a:r>
            <a:r>
              <a:rPr lang="en-US" sz="2800" dirty="0"/>
              <a:t> semester is on June 3.  She failed a class 1</a:t>
            </a:r>
            <a:r>
              <a:rPr lang="en-US" sz="2800" baseline="30000" dirty="0"/>
              <a:t>st</a:t>
            </a:r>
            <a:r>
              <a:rPr lang="en-US" sz="2800" dirty="0"/>
              <a:t> semester and also failed a class 2</a:t>
            </a:r>
            <a:r>
              <a:rPr lang="en-US" sz="2800" baseline="30000" dirty="0"/>
              <a:t>nd</a:t>
            </a:r>
            <a:r>
              <a:rPr lang="en-US" sz="2800" dirty="0"/>
              <a:t> semester.  What is her eligibility status for softball?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655952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#18</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Maria would be ineligible to begin competing on May 22. Since she failed a class 2</a:t>
            </a:r>
            <a:r>
              <a:rPr lang="en-US" sz="2800" baseline="30000" dirty="0"/>
              <a:t>nd</a:t>
            </a:r>
            <a:r>
              <a:rPr lang="en-US" sz="2800" dirty="0"/>
              <a:t> semester, she would be ineligible for 20 calendar days beginning on June 3  (depends upon when the school determines Day 1 of ineligibility period – must be within 4 days from the end of the semester).</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74654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47148"/>
            <a:ext cx="7434070" cy="1008993"/>
          </a:xfrm>
        </p:spPr>
        <p:txBody>
          <a:bodyPr>
            <a:normAutofit/>
          </a:bodyPr>
          <a:lstStyle/>
          <a:p>
            <a:pPr algn="ctr"/>
            <a:r>
              <a:rPr lang="en-US" dirty="0"/>
              <a:t>Scenario #1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628899"/>
            <a:ext cx="10180320" cy="3193831"/>
          </a:xfrm>
        </p:spPr>
        <p:txBody>
          <a:bodyPr>
            <a:normAutofit/>
          </a:bodyPr>
          <a:lstStyle/>
          <a:p>
            <a:pPr marL="0" indent="0">
              <a:buNone/>
            </a:pPr>
            <a:r>
              <a:rPr lang="en-US" sz="2800" dirty="0"/>
              <a:t> 1.  Erena Gerlich lives in Panorama district boundary lines.  She open-enrolled into West Central Valley after her 7</a:t>
            </a:r>
            <a:r>
              <a:rPr lang="en-US" sz="2800" baseline="30000" dirty="0"/>
              <a:t>th</a:t>
            </a:r>
            <a:r>
              <a:rPr lang="en-US" sz="2800" dirty="0"/>
              <a:t> grade school year.  Following her 9</a:t>
            </a:r>
            <a:r>
              <a:rPr lang="en-US" sz="2800" baseline="30000" dirty="0"/>
              <a:t>th</a:t>
            </a:r>
            <a:r>
              <a:rPr lang="en-US" sz="2800" dirty="0"/>
              <a:t> grade year, </a:t>
            </a:r>
            <a:r>
              <a:rPr lang="en-US" sz="2800" dirty="0" err="1"/>
              <a:t>Erena</a:t>
            </a:r>
            <a:r>
              <a:rPr lang="en-US" sz="2800" dirty="0"/>
              <a:t> wishes to attend Panorama her 10</a:t>
            </a:r>
            <a:r>
              <a:rPr lang="en-US" sz="2800" baseline="30000" dirty="0"/>
              <a:t>th</a:t>
            </a:r>
            <a:r>
              <a:rPr lang="en-US" sz="2800" dirty="0"/>
              <a:t> grade school year.  Is </a:t>
            </a:r>
            <a:r>
              <a:rPr lang="en-US" sz="2800" dirty="0" err="1"/>
              <a:t>Erena</a:t>
            </a:r>
            <a:r>
              <a:rPr lang="en-US" sz="2800" dirty="0"/>
              <a:t> immediately eligible for varsity athletics her 10</a:t>
            </a:r>
            <a:r>
              <a:rPr lang="en-US" sz="2800" baseline="30000" dirty="0"/>
              <a:t>th</a:t>
            </a:r>
            <a:r>
              <a:rPr lang="en-US" sz="2800" dirty="0"/>
              <a:t> grade school year at Panorama or does she have a 90-school day ineligibility from varsity sports once she begins school at Panorama?</a:t>
            </a:r>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52620430"/>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#19</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19.  Jan Ross is a student at Urbandale High School who participates in girls swimming/diving as part of a cooperative sharing agreement at Johnston High School and participates in girls basketball at Urbandale High School.  Following last school year, Jan open enrolled to Johnston for this school year.  </a:t>
            </a:r>
          </a:p>
          <a:p>
            <a:r>
              <a:rPr lang="en-US" sz="2800" dirty="0"/>
              <a:t>This fall is she eligible to compete at the varsity level in girls swimming/diving?</a:t>
            </a:r>
          </a:p>
          <a:p>
            <a:r>
              <a:rPr lang="en-US" sz="2800" dirty="0"/>
              <a:t>This season Is she eligible to compete at the varsity level in girls basketball?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904544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#19</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An open-enrolled or transfer student  has immediate eligibility in the sport in which she previously participated as part of a cooperative sharing agreement (Jan attended Urbandale and participated as part of a cooperative sharing in girls swimming/diving so she would have immediate eligibility in girls swimming/diving at Johnston.  In girls basketball, she would be subject to the 90-school days of ineligibility (normal open-enrolled/transfer student) since there was not a cooperative sharing agreement between Urbandale and Johnston in girls basketball.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4567186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QUESTIONS???</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000" dirty="0"/>
              <a:t>20.  Any case situation not covered?</a:t>
            </a:r>
          </a:p>
          <a:p>
            <a:endParaRPr lang="en-US" sz="2000" dirty="0"/>
          </a:p>
          <a:p>
            <a:r>
              <a:rPr lang="en-US" sz="2000" dirty="0"/>
              <a:t>21. Questions?</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472793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47148"/>
            <a:ext cx="7434070" cy="1008993"/>
          </a:xfrm>
        </p:spPr>
        <p:txBody>
          <a:bodyPr>
            <a:normAutofit/>
          </a:bodyPr>
          <a:lstStyle/>
          <a:p>
            <a:pPr algn="ctr"/>
            <a:r>
              <a:rPr lang="en-US" dirty="0"/>
              <a:t>Scenario #1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628899"/>
            <a:ext cx="10180320" cy="3193831"/>
          </a:xfrm>
        </p:spPr>
        <p:txBody>
          <a:bodyPr>
            <a:normAutofit/>
          </a:bodyPr>
          <a:lstStyle/>
          <a:p>
            <a:r>
              <a:rPr lang="en-US" sz="2800" dirty="0"/>
              <a:t>Erena Gerlich would be ineligible from varsity athletics for a period of 90-school days at Panorama (considered a transfer) </a:t>
            </a:r>
            <a:r>
              <a:rPr lang="mr-IN" sz="2800" dirty="0"/>
              <a:t>–</a:t>
            </a:r>
            <a:r>
              <a:rPr lang="en-US" sz="2800" dirty="0"/>
              <a:t> although she lives in Panorama boundaries once she open-enrolled into West Central Valley, West Central Valley then becomes the district she has her eligibility.</a:t>
            </a:r>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36203097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47148"/>
            <a:ext cx="7434070" cy="1008993"/>
          </a:xfrm>
        </p:spPr>
        <p:txBody>
          <a:bodyPr>
            <a:normAutofit/>
          </a:bodyPr>
          <a:lstStyle/>
          <a:p>
            <a:pPr algn="ctr"/>
            <a:r>
              <a:rPr lang="en-US" dirty="0"/>
              <a:t>Scenario #2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628899"/>
            <a:ext cx="10180320" cy="3193831"/>
          </a:xfrm>
        </p:spPr>
        <p:txBody>
          <a:bodyPr>
            <a:normAutofit lnSpcReduction="10000"/>
          </a:bodyPr>
          <a:lstStyle/>
          <a:p>
            <a:r>
              <a:rPr lang="en-US" sz="2800" dirty="0"/>
              <a:t>2.  Benita Van Wyk lives in Ogden  boundaries and attends high school at Ogden.  Following Benita’s 11</a:t>
            </a:r>
            <a:r>
              <a:rPr lang="en-US" sz="2800" baseline="30000" dirty="0"/>
              <a:t>th</a:t>
            </a:r>
            <a:r>
              <a:rPr lang="en-US" sz="2800" dirty="0"/>
              <a:t> grade school year, all of her family including herself move into Boone School District boundaries.  Does Benita have immediate eligibility in Ogden or Boone?</a:t>
            </a:r>
          </a:p>
          <a:p>
            <a:r>
              <a:rPr lang="en-US" sz="2800" dirty="0"/>
              <a:t>Let’s say Benita wishes to attend Ames High School.  She open enrolls into Ames following the move.  Does Benita have immediate eligibility at Ames?</a:t>
            </a:r>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265586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47148"/>
            <a:ext cx="7434070" cy="1008993"/>
          </a:xfrm>
        </p:spPr>
        <p:txBody>
          <a:bodyPr>
            <a:normAutofit/>
          </a:bodyPr>
          <a:lstStyle/>
          <a:p>
            <a:pPr algn="ctr"/>
            <a:r>
              <a:rPr lang="en-US" dirty="0"/>
              <a:t>Scenario #2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56141"/>
            <a:ext cx="10180320" cy="3870488"/>
          </a:xfrm>
        </p:spPr>
        <p:txBody>
          <a:bodyPr>
            <a:normAutofit fontScale="85000" lnSpcReduction="10000"/>
          </a:bodyPr>
          <a:lstStyle/>
          <a:p>
            <a:r>
              <a:rPr lang="en-US" sz="2800" dirty="0"/>
              <a:t>Benita could have immediate eligibility in either Ogden or Boone.  Since Benita’s family moved into Boone School District boundaries, she would be a resident of Boone and would be immediately eligible if she attended Boone High School.  </a:t>
            </a:r>
          </a:p>
          <a:p>
            <a:r>
              <a:rPr lang="en-US" sz="2800" dirty="0"/>
              <a:t>Benita could also continue to attend Ogden as long as there is not an interruption in her attending Ogden.  She would need to open-enroll back into Ogden but she would be eligible since she did not have an interruption in her attendance at Ogden.</a:t>
            </a:r>
          </a:p>
          <a:p>
            <a:r>
              <a:rPr lang="en-US" sz="2800" dirty="0"/>
              <a:t>Benita would also have immediate eligibility in Ames.  If there is a change in parental residence, which causes the child to use open enrollment, the child may open enroll to any school district.</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106042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044411"/>
            <a:ext cx="7434070" cy="870152"/>
          </a:xfrm>
        </p:spPr>
        <p:txBody>
          <a:bodyPr>
            <a:normAutofit/>
          </a:bodyPr>
          <a:lstStyle/>
          <a:p>
            <a:pPr algn="ctr"/>
            <a:r>
              <a:rPr lang="en-US" dirty="0"/>
              <a:t>Scenario #3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1884582"/>
            <a:ext cx="10180320" cy="4342047"/>
          </a:xfrm>
        </p:spPr>
        <p:txBody>
          <a:bodyPr>
            <a:normAutofit fontScale="92500" lnSpcReduction="20000"/>
          </a:bodyPr>
          <a:lstStyle/>
          <a:p>
            <a:endParaRPr lang="en-US" sz="2000" dirty="0"/>
          </a:p>
          <a:p>
            <a:r>
              <a:rPr lang="en-US" sz="2800" dirty="0"/>
              <a:t>3.  Maddie Moe  is an 8</a:t>
            </a:r>
            <a:r>
              <a:rPr lang="en-US" sz="2800" baseline="30000" dirty="0"/>
              <a:t>th</a:t>
            </a:r>
            <a:r>
              <a:rPr lang="en-US" sz="2800" dirty="0"/>
              <a:t> grade student at Dallas Center Grimes.  She has a twin sister </a:t>
            </a:r>
            <a:r>
              <a:rPr lang="en-US" sz="2800" dirty="0" err="1"/>
              <a:t>Madena</a:t>
            </a:r>
            <a:r>
              <a:rPr lang="en-US" sz="2800" dirty="0"/>
              <a:t> who is also an 8</a:t>
            </a:r>
            <a:r>
              <a:rPr lang="en-US" sz="2800" baseline="30000" dirty="0"/>
              <a:t>th</a:t>
            </a:r>
            <a:r>
              <a:rPr lang="en-US" sz="2800" dirty="0"/>
              <a:t> grade student at Dallas Center-Grimes.  Family has completed open-enrollment papers (and approved) for both students to attend Johnston beginning their 9</a:t>
            </a:r>
            <a:r>
              <a:rPr lang="en-US" sz="2800" baseline="30000" dirty="0"/>
              <a:t>th</a:t>
            </a:r>
            <a:r>
              <a:rPr lang="en-US" sz="2800" dirty="0"/>
              <a:t> grade school years.  Maddie  played softball at Dallas Center-Grimes the summer prior to her 9</a:t>
            </a:r>
            <a:r>
              <a:rPr lang="en-US" sz="2800" baseline="30000" dirty="0"/>
              <a:t>th</a:t>
            </a:r>
            <a:r>
              <a:rPr lang="en-US" sz="2800" dirty="0"/>
              <a:t> grade school year.  </a:t>
            </a:r>
            <a:r>
              <a:rPr lang="en-US" sz="2800" dirty="0" err="1"/>
              <a:t>Madena</a:t>
            </a:r>
            <a:r>
              <a:rPr lang="en-US" sz="2800" dirty="0"/>
              <a:t> didn’t play softball the summer prior to her 9</a:t>
            </a:r>
            <a:r>
              <a:rPr lang="en-US" sz="2800" baseline="30000" dirty="0"/>
              <a:t>th</a:t>
            </a:r>
            <a:r>
              <a:rPr lang="en-US" sz="2800" dirty="0"/>
              <a:t> grade school year.  </a:t>
            </a:r>
          </a:p>
          <a:p>
            <a:r>
              <a:rPr lang="en-US" sz="2800" dirty="0"/>
              <a:t>When Maddie and Madena begin classes at Johnston their 9</a:t>
            </a:r>
            <a:r>
              <a:rPr lang="en-US" sz="2800" baseline="30000" dirty="0"/>
              <a:t>th</a:t>
            </a:r>
            <a:r>
              <a:rPr lang="en-US" sz="2800" dirty="0"/>
              <a:t> grade school year, do they have immediate eligibility at the varsity level when they participate in volleyball?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792642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044411"/>
            <a:ext cx="7434070" cy="870152"/>
          </a:xfrm>
        </p:spPr>
        <p:txBody>
          <a:bodyPr>
            <a:normAutofit/>
          </a:bodyPr>
          <a:lstStyle/>
          <a:p>
            <a:pPr algn="ctr"/>
            <a:r>
              <a:rPr lang="en-US" dirty="0"/>
              <a:t>Scenario #3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1884582"/>
            <a:ext cx="10180320" cy="4342047"/>
          </a:xfrm>
        </p:spPr>
        <p:txBody>
          <a:bodyPr>
            <a:normAutofit fontScale="92500" lnSpcReduction="10000"/>
          </a:bodyPr>
          <a:lstStyle/>
          <a:p>
            <a:endParaRPr lang="en-US" sz="2000" dirty="0"/>
          </a:p>
          <a:p>
            <a:r>
              <a:rPr lang="en-US" sz="2800" dirty="0"/>
              <a:t>Maddie would be ineligible for varsity sports at Johnston for a period of 90 consecutive school days since she participated in softball at Dallas Center-Grimes following her 8</a:t>
            </a:r>
            <a:r>
              <a:rPr lang="en-US" sz="2800" baseline="30000" dirty="0"/>
              <a:t>th</a:t>
            </a:r>
            <a:r>
              <a:rPr lang="en-US" sz="2800" dirty="0"/>
              <a:t> grade year.</a:t>
            </a:r>
          </a:p>
          <a:p>
            <a:r>
              <a:rPr lang="en-US" sz="2800" dirty="0"/>
              <a:t>Madena would be eligible for varsity sports when she begins her 9</a:t>
            </a:r>
            <a:r>
              <a:rPr lang="en-US" sz="2800" baseline="30000" dirty="0"/>
              <a:t>th</a:t>
            </a:r>
            <a:r>
              <a:rPr lang="en-US" sz="2800" dirty="0"/>
              <a:t> grade school year since she didn’t participate in softball following her 8</a:t>
            </a:r>
            <a:r>
              <a:rPr lang="en-US" sz="2800" baseline="30000" dirty="0"/>
              <a:t>th</a:t>
            </a:r>
            <a:r>
              <a:rPr lang="en-US" sz="2800" dirty="0"/>
              <a:t> grade year.</a:t>
            </a:r>
          </a:p>
          <a:p>
            <a:r>
              <a:rPr lang="en-US" sz="2800" dirty="0"/>
              <a:t>All incoming 9</a:t>
            </a:r>
            <a:r>
              <a:rPr lang="en-US" sz="2800" baseline="30000" dirty="0"/>
              <a:t>th</a:t>
            </a:r>
            <a:r>
              <a:rPr lang="en-US" sz="2800" dirty="0"/>
              <a:t> grade students have immediate varsity eligibility “unless they participated in softball or baseball the summer prior to their 9</a:t>
            </a:r>
            <a:r>
              <a:rPr lang="en-US" sz="2800" baseline="30000" dirty="0"/>
              <a:t>th</a:t>
            </a:r>
            <a:r>
              <a:rPr lang="en-US" sz="2800" dirty="0"/>
              <a:t> grade school year at the school the students had previously attended”.</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647441639"/>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11a1647f-a21b-467e-8f0b-4550f3916806" xsi:nil="true"/>
    <TaxCatchAll xmlns="058984d6-6bda-4caf-8ba7-933027f7dcd7" xsi:nil="true"/>
    <lcf76f155ced4ddcb4097134ff3c332f xmlns="11a1647f-a21b-467e-8f0b-4550f391680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EB486B9E0BCE144905A691781C84248" ma:contentTypeVersion="16" ma:contentTypeDescription="Create a new document." ma:contentTypeScope="" ma:versionID="f67f3fcd1ce2a956714892ffc00db697">
  <xsd:schema xmlns:xsd="http://www.w3.org/2001/XMLSchema" xmlns:xs="http://www.w3.org/2001/XMLSchema" xmlns:p="http://schemas.microsoft.com/office/2006/metadata/properties" xmlns:ns2="058984d6-6bda-4caf-8ba7-933027f7dcd7" xmlns:ns3="11a1647f-a21b-467e-8f0b-4550f3916806" targetNamespace="http://schemas.microsoft.com/office/2006/metadata/properties" ma:root="true" ma:fieldsID="b6f511a83bb61f2e8d4f06a2eb17253f" ns2:_="" ns3:_="">
    <xsd:import namespace="058984d6-6bda-4caf-8ba7-933027f7dcd7"/>
    <xsd:import namespace="11a1647f-a21b-467e-8f0b-4550f391680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8984d6-6bda-4caf-8ba7-933027f7dcd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1879b90-2f83-4983-93fe-c145aae52289}" ma:internalName="TaxCatchAll" ma:showField="CatchAllData" ma:web="058984d6-6bda-4caf-8ba7-933027f7dcd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1a1647f-a21b-467e-8f0b-4550f391680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d13d6743-2c8f-404c-91ec-7c9ba4935b8c"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Location" ma:index="22"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10EE66-8707-456F-8F2E-091D581CB030}">
  <ds:schemaRefs>
    <ds:schemaRef ds:uri="http://schemas.microsoft.com/office/2006/metadata/properties"/>
    <ds:schemaRef ds:uri="http://schemas.microsoft.com/office/infopath/2007/PartnerControls"/>
    <ds:schemaRef ds:uri="71af3243-3dd4-4a8d-8c0d-dd76da1f02a5"/>
    <ds:schemaRef ds:uri="11a1647f-a21b-467e-8f0b-4550f3916806"/>
    <ds:schemaRef ds:uri="058984d6-6bda-4caf-8ba7-933027f7dcd7"/>
  </ds:schemaRefs>
</ds:datastoreItem>
</file>

<file path=customXml/itemProps2.xml><?xml version="1.0" encoding="utf-8"?>
<ds:datastoreItem xmlns:ds="http://schemas.openxmlformats.org/officeDocument/2006/customXml" ds:itemID="{16FA52AD-E6C5-4273-9868-50B3307A28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8984d6-6bda-4caf-8ba7-933027f7dcd7"/>
    <ds:schemaRef ds:uri="11a1647f-a21b-467e-8f0b-4550f39168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BEB954-4024-4CCF-A9D6-4C00FDC028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TM04033937[[fn=Vapor Trail]]</Template>
  <TotalTime>234</TotalTime>
  <Words>3347</Words>
  <Application>Microsoft Macintosh PowerPoint</Application>
  <PresentationFormat>Widescreen</PresentationFormat>
  <Paragraphs>161</Paragraphs>
  <Slides>42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Century Gothic</vt:lpstr>
      <vt:lpstr>Vapor Trail</vt:lpstr>
      <vt:lpstr>Eligibility Rule   Review 101  </vt:lpstr>
      <vt:lpstr>Open Enrollment vs general Transfer?</vt:lpstr>
      <vt:lpstr>Eligibility situations</vt:lpstr>
      <vt:lpstr>Scenario #1</vt:lpstr>
      <vt:lpstr>Scenario #1</vt:lpstr>
      <vt:lpstr>Scenario #2</vt:lpstr>
      <vt:lpstr>Scenario #2</vt:lpstr>
      <vt:lpstr>Scenario #3</vt:lpstr>
      <vt:lpstr>Scenario #3</vt:lpstr>
      <vt:lpstr>Scenario #4</vt:lpstr>
      <vt:lpstr>Scenario #4</vt:lpstr>
      <vt:lpstr>Scenario #5</vt:lpstr>
      <vt:lpstr>Scenario #5</vt:lpstr>
      <vt:lpstr>Scenario #6</vt:lpstr>
      <vt:lpstr>Scenario #6</vt:lpstr>
      <vt:lpstr>PowerPoint Presentation</vt:lpstr>
      <vt:lpstr>PowerPoint Presentation</vt:lpstr>
      <vt:lpstr>Scenario #8</vt:lpstr>
      <vt:lpstr>Scenario #8</vt:lpstr>
      <vt:lpstr>Scenario #9</vt:lpstr>
      <vt:lpstr>Scenario #9</vt:lpstr>
      <vt:lpstr>Scenario #10</vt:lpstr>
      <vt:lpstr>Scenario #10</vt:lpstr>
      <vt:lpstr>Scenario #11</vt:lpstr>
      <vt:lpstr>Scenario #11</vt:lpstr>
      <vt:lpstr>Scenario #12</vt:lpstr>
      <vt:lpstr>Scenario #12</vt:lpstr>
      <vt:lpstr>Scenario #13</vt:lpstr>
      <vt:lpstr>Scenario #13</vt:lpstr>
      <vt:lpstr>Scenario #14</vt:lpstr>
      <vt:lpstr>Scenario #14</vt:lpstr>
      <vt:lpstr>Scenario #15</vt:lpstr>
      <vt:lpstr>Scenario #15</vt:lpstr>
      <vt:lpstr>Scenario #16</vt:lpstr>
      <vt:lpstr>Scenario #16</vt:lpstr>
      <vt:lpstr>Scenario #17</vt:lpstr>
      <vt:lpstr>Scenario #17</vt:lpstr>
      <vt:lpstr>Scenario #18</vt:lpstr>
      <vt:lpstr>Scenario #18</vt:lpstr>
      <vt:lpstr>Scenario #19</vt:lpstr>
      <vt:lpstr>Scenario #19</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SPORT/ACTIVITY  Title  Date</dc:title>
  <dc:creator>Chris Cuellar</dc:creator>
  <cp:lastModifiedBy>Gary Ross</cp:lastModifiedBy>
  <cp:revision>42</cp:revision>
  <dcterms:created xsi:type="dcterms:W3CDTF">2022-09-15T14:43:18Z</dcterms:created>
  <dcterms:modified xsi:type="dcterms:W3CDTF">2025-08-13T18:46:30Z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0x0101008EB486B9E0BCE144905A691781C84248</vt:lpwstr>
  </property>
</Properties>
</file>